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7" r:id="rId4"/>
    <p:sldId id="276" r:id="rId5"/>
    <p:sldId id="261" r:id="rId6"/>
    <p:sldId id="262" r:id="rId7"/>
    <p:sldId id="260" r:id="rId8"/>
    <p:sldId id="259" r:id="rId9"/>
    <p:sldId id="263" r:id="rId10"/>
    <p:sldId id="264" r:id="rId11"/>
    <p:sldId id="270" r:id="rId12"/>
    <p:sldId id="265" r:id="rId13"/>
    <p:sldId id="266" r:id="rId14"/>
    <p:sldId id="267" r:id="rId15"/>
    <p:sldId id="269" r:id="rId16"/>
    <p:sldId id="274" r:id="rId17"/>
    <p:sldId id="279" r:id="rId18"/>
    <p:sldId id="280" r:id="rId19"/>
    <p:sldId id="281" r:id="rId20"/>
    <p:sldId id="282" r:id="rId21"/>
    <p:sldId id="268" r:id="rId22"/>
    <p:sldId id="271" r:id="rId23"/>
    <p:sldId id="272" r:id="rId24"/>
    <p:sldId id="273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9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3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77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86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8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7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8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318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681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540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F537BEE-09B9-4A34-9E10-8CDC5170FF1B}" type="datetimeFigureOut">
              <a:rPr lang="hr-HR" smtClean="0"/>
              <a:t>1.9.2017.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C4E-7A22-4C21-881C-145AC97CF28A}" type="slidenum">
              <a:rPr lang="hr-HR" smtClean="0"/>
              <a:t>‹#›</a:t>
            </a:fld>
            <a:endParaRPr lang="hr-H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8798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-dnevnik.skole.hr/" TargetMode="External"/><Relationship Id="rId2" Type="http://schemas.openxmlformats.org/officeDocument/2006/relationships/hyperlink" Target="https://e-dnevnik-test.skole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-dnevnik-test.skole.h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859A64-983A-4810-8C3F-73C014D61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e-Dnevnik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576824-A1DB-4969-8DA4-A2DA2AFB21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Uvod u školsku godinu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4650393D-ABB8-4716-AEC9-AAD9ACFFE85E}"/>
              </a:ext>
            </a:extLst>
          </p:cNvPr>
          <p:cNvSpPr txBox="1"/>
          <p:nvPr/>
        </p:nvSpPr>
        <p:spPr>
          <a:xfrm>
            <a:off x="6668218" y="5434642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Neven Kudumija</a:t>
            </a:r>
          </a:p>
        </p:txBody>
      </p:sp>
    </p:spTree>
    <p:extLst>
      <p:ext uri="{BB962C8B-B14F-4D97-AF65-F5344CB8AC3E}">
        <p14:creationId xmlns:p14="http://schemas.microsoft.com/office/powerpoint/2010/main" val="212507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8959AE-3EB2-40E4-B050-CA7EA49B6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318" y="0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Dodavanje nastavnika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FE0EB8-C96E-497B-B414-E0888DDED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481" y="611504"/>
            <a:ext cx="9777835" cy="604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600" dirty="0"/>
              <a:t>Kliknuti na </a:t>
            </a:r>
            <a:r>
              <a:rPr lang="hr-HR" sz="3600" b="1" dirty="0"/>
              <a:t>predmet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600" dirty="0"/>
              <a:t>Gore -&gt; </a:t>
            </a:r>
            <a:r>
              <a:rPr lang="hr-HR" sz="3600" b="1" dirty="0"/>
              <a:t>Dodaj nastavnika</a:t>
            </a:r>
          </a:p>
          <a:p>
            <a:pPr lvl="1"/>
            <a:r>
              <a:rPr lang="hr-HR" sz="3200" dirty="0"/>
              <a:t>Nastavnik: </a:t>
            </a:r>
          </a:p>
          <a:p>
            <a:pPr lvl="1"/>
            <a:r>
              <a:rPr lang="hr-HR" sz="3200" dirty="0"/>
              <a:t>Datum od: </a:t>
            </a:r>
          </a:p>
          <a:p>
            <a:pPr lvl="1"/>
            <a:r>
              <a:rPr lang="hr-HR" sz="3200" dirty="0"/>
              <a:t>Datum do: </a:t>
            </a:r>
            <a:r>
              <a:rPr lang="hr-HR" sz="3200" b="1" dirty="0"/>
              <a:t>PRAZNO</a:t>
            </a:r>
          </a:p>
          <a:p>
            <a:pPr lvl="1"/>
            <a:r>
              <a:rPr lang="hr-HR" sz="3200" dirty="0"/>
              <a:t>Zamjena: ne</a:t>
            </a:r>
          </a:p>
        </p:txBody>
      </p:sp>
    </p:spTree>
    <p:extLst>
      <p:ext uri="{BB962C8B-B14F-4D97-AF65-F5344CB8AC3E}">
        <p14:creationId xmlns:p14="http://schemas.microsoft.com/office/powerpoint/2010/main" val="5953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1B99E9-D658-453D-B3DE-24989E1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370" y="169702"/>
            <a:ext cx="7958331" cy="1077229"/>
          </a:xfrm>
        </p:spPr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Uređivanje predmeta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7EE9D0-6221-42DA-B10B-E733FC2B9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55" y="836762"/>
            <a:ext cx="9474584" cy="52131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dirty="0"/>
              <a:t>Odaberite </a:t>
            </a:r>
            <a:r>
              <a:rPr lang="hr-HR" sz="3200" b="1" dirty="0"/>
              <a:t>predmet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/>
              <a:t>Gore- </a:t>
            </a:r>
            <a:r>
              <a:rPr lang="hr-HR" sz="3200" b="1" dirty="0"/>
              <a:t>Uredi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/>
              <a:t>Planirano sati prvo </a:t>
            </a:r>
            <a:r>
              <a:rPr lang="hr-HR" sz="3200" dirty="0" err="1"/>
              <a:t>polug</a:t>
            </a:r>
            <a:r>
              <a:rPr lang="hr-HR" sz="3200" dirty="0"/>
              <a:t>./ukupno: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8D7A2F75-1ACB-4FAD-8D6F-7A60F114AA3D}"/>
              </a:ext>
            </a:extLst>
          </p:cNvPr>
          <p:cNvSpPr txBox="1">
            <a:spLocks/>
          </p:cNvSpPr>
          <p:nvPr/>
        </p:nvSpPr>
        <p:spPr>
          <a:xfrm>
            <a:off x="8436633" y="3272239"/>
            <a:ext cx="3036498" cy="2777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1 sat – 15/35</a:t>
            </a:r>
          </a:p>
          <a:p>
            <a:r>
              <a:rPr lang="hr-HR" dirty="0"/>
              <a:t>2 sata – 30/70</a:t>
            </a:r>
          </a:p>
          <a:p>
            <a:r>
              <a:rPr lang="hr-HR" dirty="0"/>
              <a:t>3 sata – 45/105</a:t>
            </a:r>
          </a:p>
          <a:p>
            <a:r>
              <a:rPr lang="hr-HR" dirty="0"/>
              <a:t>4 sata – 60/140</a:t>
            </a:r>
          </a:p>
          <a:p>
            <a:r>
              <a:rPr lang="hr-HR" dirty="0"/>
              <a:t>5 sati – 75/175</a:t>
            </a:r>
          </a:p>
        </p:txBody>
      </p:sp>
    </p:spTree>
    <p:extLst>
      <p:ext uri="{BB962C8B-B14F-4D97-AF65-F5344CB8AC3E}">
        <p14:creationId xmlns:p14="http://schemas.microsoft.com/office/powerpoint/2010/main" val="3356246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B66ABA-73AB-4F3F-803B-047CD49B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623" y="47983"/>
            <a:ext cx="7958331" cy="1077229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AA1ED3-C12E-4602-8705-5A3AF4704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218" y="1365389"/>
            <a:ext cx="7796540" cy="3997828"/>
          </a:xfrm>
        </p:spPr>
        <p:txBody>
          <a:bodyPr>
            <a:normAutofit/>
          </a:bodyPr>
          <a:lstStyle/>
          <a:p>
            <a:r>
              <a:rPr lang="hr-HR" sz="3200" dirty="0"/>
              <a:t>Ponovite to za sve predmete</a:t>
            </a:r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689ED913-27E4-44E5-802C-8EAF0D236490}"/>
              </a:ext>
            </a:extLst>
          </p:cNvPr>
          <p:cNvSpPr txBox="1">
            <a:spLocks/>
          </p:cNvSpPr>
          <p:nvPr/>
        </p:nvSpPr>
        <p:spPr>
          <a:xfrm>
            <a:off x="8117456" y="3364303"/>
            <a:ext cx="3036498" cy="2777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1 sat – 15/35</a:t>
            </a:r>
          </a:p>
          <a:p>
            <a:r>
              <a:rPr lang="hr-HR" dirty="0"/>
              <a:t>2 sata – 30/70</a:t>
            </a:r>
          </a:p>
          <a:p>
            <a:r>
              <a:rPr lang="hr-HR" dirty="0"/>
              <a:t>3 sata – 45/105</a:t>
            </a:r>
          </a:p>
          <a:p>
            <a:r>
              <a:rPr lang="hr-HR" dirty="0"/>
              <a:t>4 sata – 60/140</a:t>
            </a:r>
          </a:p>
          <a:p>
            <a:r>
              <a:rPr lang="hr-HR" dirty="0"/>
              <a:t>5 sati – 75/175</a:t>
            </a:r>
          </a:p>
        </p:txBody>
      </p:sp>
    </p:spTree>
    <p:extLst>
      <p:ext uri="{BB962C8B-B14F-4D97-AF65-F5344CB8AC3E}">
        <p14:creationId xmlns:p14="http://schemas.microsoft.com/office/powerpoint/2010/main" val="173259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2B543B-91C9-4023-8CE0-A1705B5BA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812" y="0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Dodavanje radnog tjedna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275120-58EE-46C8-9B08-F8163606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998" y="1223980"/>
            <a:ext cx="9648439" cy="5504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b="1" dirty="0"/>
              <a:t>Dnevnik rada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Kliknite na </a:t>
            </a:r>
            <a:r>
              <a:rPr lang="hr-HR" sz="2800" b="1" dirty="0"/>
              <a:t>radni tjedni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Gore – </a:t>
            </a:r>
            <a:r>
              <a:rPr lang="hr-HR" sz="2800" b="1" dirty="0"/>
              <a:t>Dodaj tjedan</a:t>
            </a:r>
          </a:p>
          <a:p>
            <a:pPr lvl="1"/>
            <a:r>
              <a:rPr lang="hr-HR" sz="2400" dirty="0"/>
              <a:t>Smjena: ujutro/popodne</a:t>
            </a:r>
          </a:p>
          <a:p>
            <a:pPr lvl="1"/>
            <a:r>
              <a:rPr lang="hr-HR" sz="2400" dirty="0"/>
              <a:t>Datum:</a:t>
            </a:r>
          </a:p>
          <a:p>
            <a:pPr lvl="1"/>
            <a:r>
              <a:rPr lang="hr-HR" sz="2400" dirty="0"/>
              <a:t>Odabir dežurnih učenika</a:t>
            </a:r>
          </a:p>
          <a:p>
            <a:pPr lvl="1"/>
            <a:r>
              <a:rPr lang="hr-HR" sz="2400" dirty="0"/>
              <a:t>Nastavni tjedan: DA/NE</a:t>
            </a:r>
          </a:p>
        </p:txBody>
      </p:sp>
    </p:spTree>
    <p:extLst>
      <p:ext uri="{BB962C8B-B14F-4D97-AF65-F5344CB8AC3E}">
        <p14:creationId xmlns:p14="http://schemas.microsoft.com/office/powerpoint/2010/main" val="324171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BD8086-4ACB-4F2D-AC0D-919B1B09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186" y="100690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Dodavanje radnih dana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94EE90-F40B-4418-88CE-39759868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625" y="1016946"/>
            <a:ext cx="9294756" cy="52544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dirty="0"/>
              <a:t>Kliknite na </a:t>
            </a:r>
            <a:r>
              <a:rPr lang="hr-HR" sz="3200" b="1" dirty="0"/>
              <a:t>radni tjedan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/>
              <a:t>Gore – </a:t>
            </a:r>
            <a:r>
              <a:rPr lang="hr-HR" sz="3200" b="1" dirty="0"/>
              <a:t>Dodaj radni dan</a:t>
            </a:r>
          </a:p>
          <a:p>
            <a:pPr lvl="1"/>
            <a:r>
              <a:rPr lang="hr-HR" sz="2800" dirty="0"/>
              <a:t>Odaberite željene radne dane</a:t>
            </a:r>
          </a:p>
        </p:txBody>
      </p:sp>
    </p:spTree>
    <p:extLst>
      <p:ext uri="{BB962C8B-B14F-4D97-AF65-F5344CB8AC3E}">
        <p14:creationId xmlns:p14="http://schemas.microsoft.com/office/powerpoint/2010/main" val="31581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18BAC2-1076-4CFA-83BB-AB7AEA440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Nastavnici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79CBD17-71A0-4D3C-9A5A-BFB329A49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8986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373DF7-EBAF-4365-A1AA-04677D53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39EFFE-D8F7-43CD-A4A0-A5750D8FC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085" y="808055"/>
            <a:ext cx="9700197" cy="5860163"/>
          </a:xfrm>
        </p:spPr>
        <p:txBody>
          <a:bodyPr>
            <a:normAutofit/>
          </a:bodyPr>
          <a:lstStyle/>
          <a:p>
            <a:r>
              <a:rPr lang="hr-HR" sz="3200" dirty="0"/>
              <a:t>Dodavanje elemenata ocjenjivanja</a:t>
            </a:r>
          </a:p>
          <a:p>
            <a:r>
              <a:rPr lang="hr-HR" sz="3200" dirty="0"/>
              <a:t>Unos ocjena</a:t>
            </a:r>
          </a:p>
          <a:p>
            <a:r>
              <a:rPr lang="hr-HR" sz="3200" dirty="0"/>
              <a:t>Brisanje ocjena</a:t>
            </a:r>
          </a:p>
          <a:p>
            <a:r>
              <a:rPr lang="hr-HR" sz="3200" dirty="0"/>
              <a:t>Grupni unos ocjena</a:t>
            </a:r>
          </a:p>
        </p:txBody>
      </p:sp>
    </p:spTree>
    <p:extLst>
      <p:ext uri="{BB962C8B-B14F-4D97-AF65-F5344CB8AC3E}">
        <p14:creationId xmlns:p14="http://schemas.microsoft.com/office/powerpoint/2010/main" val="92997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E7F79-B698-46A6-8C3C-58305C09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Unos sata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1569F7-F687-41A9-88B5-DBEC49570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55" y="-1"/>
            <a:ext cx="10230928" cy="6797615"/>
          </a:xfrm>
        </p:spPr>
        <p:txBody>
          <a:bodyPr/>
          <a:lstStyle/>
          <a:p>
            <a:r>
              <a:rPr lang="hr-HR" sz="3200" dirty="0"/>
              <a:t>Dnevnik rada</a:t>
            </a:r>
          </a:p>
          <a:p>
            <a:r>
              <a:rPr lang="hr-HR" sz="3200" dirty="0"/>
              <a:t>Radni tjedan</a:t>
            </a:r>
          </a:p>
          <a:p>
            <a:r>
              <a:rPr lang="hr-HR" sz="3200" dirty="0"/>
              <a:t>Odaberite radni dan</a:t>
            </a:r>
          </a:p>
          <a:p>
            <a:r>
              <a:rPr lang="hr-HR" sz="3200" dirty="0"/>
              <a:t>Kliknite na koji sat želite upisati</a:t>
            </a:r>
          </a:p>
          <a:p>
            <a:r>
              <a:rPr lang="hr-HR" sz="3200" dirty="0"/>
              <a:t>Odaberite predmet</a:t>
            </a:r>
          </a:p>
          <a:p>
            <a:r>
              <a:rPr lang="hr-HR" sz="3200" dirty="0"/>
              <a:t>Upišite nastavnu jedinicu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3325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F988D0-D301-4121-93F5-9E5A81BE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Unos izostanaka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9A8A71-B9FD-4F3A-A294-4A5C3E4CD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158" y="77638"/>
            <a:ext cx="9603981" cy="5972306"/>
          </a:xfrm>
        </p:spPr>
        <p:txBody>
          <a:bodyPr>
            <a:normAutofit/>
          </a:bodyPr>
          <a:lstStyle/>
          <a:p>
            <a:r>
              <a:rPr lang="hr-HR" sz="3200" dirty="0"/>
              <a:t>Kliknite na izostanci</a:t>
            </a:r>
          </a:p>
          <a:p>
            <a:r>
              <a:rPr lang="hr-HR" sz="3200" dirty="0"/>
              <a:t>Unesi izostanak</a:t>
            </a:r>
          </a:p>
          <a:p>
            <a:r>
              <a:rPr lang="hr-HR" sz="3200" dirty="0"/>
              <a:t>Označite učenike koji su izostali i kliknite na unesi</a:t>
            </a:r>
          </a:p>
        </p:txBody>
      </p:sp>
    </p:spTree>
    <p:extLst>
      <p:ext uri="{BB962C8B-B14F-4D97-AF65-F5344CB8AC3E}">
        <p14:creationId xmlns:p14="http://schemas.microsoft.com/office/powerpoint/2010/main" val="3989909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E2FADE-C838-43AE-90A0-1BA944ED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9993EC-095A-4C6D-B480-A47E7A2D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347" y="808056"/>
            <a:ext cx="9362441" cy="5241888"/>
          </a:xfrm>
        </p:spPr>
        <p:txBody>
          <a:bodyPr>
            <a:normAutofit/>
          </a:bodyPr>
          <a:lstStyle/>
          <a:p>
            <a:r>
              <a:rPr lang="hr-HR" sz="3200" dirty="0"/>
              <a:t>Unesite još 2 sata u 2 dana i odaberite da su za svaki sat izostala 2 učenika</a:t>
            </a:r>
          </a:p>
        </p:txBody>
      </p:sp>
    </p:spTree>
    <p:extLst>
      <p:ext uri="{BB962C8B-B14F-4D97-AF65-F5344CB8AC3E}">
        <p14:creationId xmlns:p14="http://schemas.microsoft.com/office/powerpoint/2010/main" val="261475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6200000">
            <a:off x="-3489309" y="3489308"/>
            <a:ext cx="7958331" cy="979714"/>
          </a:xfrm>
        </p:spPr>
        <p:txBody>
          <a:bodyPr/>
          <a:lstStyle/>
          <a:p>
            <a:r>
              <a:rPr lang="hr-HR" dirty="0"/>
              <a:t>Korisnici e-Dnevnika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9714" y="1"/>
            <a:ext cx="10398034" cy="6858000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Administrator: uređuje postojeće i dodaje nove korisnike, dodaje predmete i dodjeljuje ih nastavnicima, kreira razredne odjele, uređuje kombinirane grupe učenika i vrši ispravke u radnoj knjizi</a:t>
            </a:r>
          </a:p>
          <a:p>
            <a:r>
              <a:rPr lang="hr-HR" sz="2400" dirty="0"/>
              <a:t>Razrednici: Dodaju podatke vezane uz učenike, uređuju predmete, vode godišnji plan, tjednu evidenciju i bilješke o radu u razrednom odjelu. Pripremaju razne izvještaje koji nude uvid u nastavne aktivnosti, izostanke i ocjene učenika te praćenje ostvarenja zadanog nastavnog programa</a:t>
            </a:r>
          </a:p>
          <a:p>
            <a:r>
              <a:rPr lang="hr-HR" sz="2400" dirty="0"/>
              <a:t>Nastavnici: dodaju elemente ocjenjivanja za predmete koje predaju, ocjene, bilješke, izostanke, zaključuju ocjene i vode evidenciju o popravnim ispitima. Dodaju radne tjedne i radne dane za svoje predmete i unose evidenciju o nastavnim satima. Unose raspored pisanih zadaća, tehničkih i drugih programa i ostalih učeničkih radova kao i podatke o provedenim pisanim zadaćama i uređenim tehničkim i drugim programima te ostalim učeničkim radovima.</a:t>
            </a:r>
          </a:p>
        </p:txBody>
      </p:sp>
    </p:spTree>
    <p:extLst>
      <p:ext uri="{BB962C8B-B14F-4D97-AF65-F5344CB8AC3E}">
        <p14:creationId xmlns:p14="http://schemas.microsoft.com/office/powerpoint/2010/main" val="6426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637019-5E0A-43A9-AFFA-DB2F7603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Opravdavanje izostanaka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1E2633-FC6D-4EDE-9184-D74E17A8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96" y="1026542"/>
            <a:ext cx="10308565" cy="5831457"/>
          </a:xfrm>
        </p:spPr>
        <p:txBody>
          <a:bodyPr>
            <a:normAutofit/>
          </a:bodyPr>
          <a:lstStyle/>
          <a:p>
            <a:r>
              <a:rPr lang="hr-HR" sz="3200" dirty="0"/>
              <a:t>Imenik</a:t>
            </a:r>
          </a:p>
          <a:p>
            <a:r>
              <a:rPr lang="hr-HR" sz="3200" dirty="0"/>
              <a:t>Kliknite na učenika kojem treba opravdati izostanak</a:t>
            </a:r>
          </a:p>
          <a:p>
            <a:r>
              <a:rPr lang="hr-HR" sz="3200" dirty="0"/>
              <a:t>Izbornik</a:t>
            </a:r>
          </a:p>
          <a:p>
            <a:r>
              <a:rPr lang="hr-HR" sz="3200" dirty="0"/>
              <a:t>Izostanci</a:t>
            </a:r>
          </a:p>
          <a:p>
            <a:r>
              <a:rPr lang="hr-HR" sz="3200" dirty="0"/>
              <a:t>Opravdaj</a:t>
            </a:r>
          </a:p>
          <a:p>
            <a:r>
              <a:rPr lang="hr-HR" sz="3200" dirty="0"/>
              <a:t>Odaberite sat, status, tip i upišite bilješku ako želite</a:t>
            </a:r>
          </a:p>
        </p:txBody>
      </p:sp>
    </p:spTree>
    <p:extLst>
      <p:ext uri="{BB962C8B-B14F-4D97-AF65-F5344CB8AC3E}">
        <p14:creationId xmlns:p14="http://schemas.microsoft.com/office/powerpoint/2010/main" val="1862500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25D05-0B1F-47B6-B1DA-7E87E442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174" y="169701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Dodavanje elemenata ocjenjivanja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0CB009-A1FF-4F45-87D5-608CD060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743" y="1246930"/>
            <a:ext cx="9500464" cy="50406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b="1" dirty="0"/>
              <a:t>Imenik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b="1" dirty="0"/>
              <a:t>Izbornik</a:t>
            </a:r>
            <a:r>
              <a:rPr lang="hr-HR" sz="2800" dirty="0"/>
              <a:t> (DESNO - 3 crtice) i odabrati </a:t>
            </a:r>
            <a:r>
              <a:rPr lang="hr-HR" sz="2800" b="1" dirty="0"/>
              <a:t>elementi ocjenjivanja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Odaberite predmet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Upišite željene elemente i kliknite dodaj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56026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CC7DEF-F9D1-4C44-B2C7-21EB038C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668" y="92064"/>
            <a:ext cx="7958331" cy="1077229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Unos ocjena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E97C21-00F2-4A74-88DC-E3E5E995F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336" y="595223"/>
            <a:ext cx="9284803" cy="54547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Imenik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/>
              <a:t>Odaberite učenika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Odaberite predmet</a:t>
            </a:r>
          </a:p>
          <a:p>
            <a:pPr lvl="1"/>
            <a:r>
              <a:rPr lang="hr-HR" sz="3000" dirty="0"/>
              <a:t>Kliknite na mjesec u koji želite upisati pod određenim kriterijem ocjenjivanja</a:t>
            </a:r>
          </a:p>
          <a:p>
            <a:pPr lvl="1"/>
            <a:r>
              <a:rPr lang="hr-HR" sz="2800" dirty="0"/>
              <a:t>Ukoliko se ne radi o pismenoj ili usmenoj ocjeni treba odabrati NE (</a:t>
            </a:r>
            <a:r>
              <a:rPr lang="hr-HR" sz="2800" dirty="0" err="1"/>
              <a:t>Pr.Radne</a:t>
            </a:r>
            <a:r>
              <a:rPr lang="hr-HR" sz="2800" dirty="0"/>
              <a:t> bilježnice)</a:t>
            </a:r>
          </a:p>
          <a:p>
            <a:pPr lvl="1"/>
            <a:r>
              <a:rPr lang="hr-HR" sz="3000" dirty="0"/>
              <a:t>Odaberite ocjenu  i unesite bilješku</a:t>
            </a:r>
          </a:p>
        </p:txBody>
      </p:sp>
    </p:spTree>
    <p:extLst>
      <p:ext uri="{BB962C8B-B14F-4D97-AF65-F5344CB8AC3E}">
        <p14:creationId xmlns:p14="http://schemas.microsoft.com/office/powerpoint/2010/main" val="243963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ACC2D9-59E3-4DDB-AF05-231048FF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064" y="0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Brisanje ocjena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D1CA42-6B2A-4DA6-B96C-981B5AED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47" y="766780"/>
            <a:ext cx="10280947" cy="4841063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Ocjene možete brisati do 10 minuta nakon unosa, a za promjenu bilješki nema ograničenja!!</a:t>
            </a:r>
          </a:p>
          <a:p>
            <a:r>
              <a:rPr lang="hr-HR" sz="2800" dirty="0"/>
              <a:t>Nakon 10 minuta:</a:t>
            </a:r>
          </a:p>
          <a:p>
            <a:r>
              <a:rPr lang="hr-HR" sz="2800" dirty="0"/>
              <a:t>Kliknite na ocjenu koju ste unijeli pogrešno</a:t>
            </a:r>
          </a:p>
          <a:p>
            <a:r>
              <a:rPr lang="hr-HR" sz="2800" dirty="0"/>
              <a:t>Gore -&gt; Uredi bilješku</a:t>
            </a:r>
          </a:p>
          <a:p>
            <a:r>
              <a:rPr lang="hr-HR" sz="2800" dirty="0"/>
              <a:t>U bilješku upišite KRIVI UNOS</a:t>
            </a:r>
          </a:p>
          <a:p>
            <a:pPr lvl="1"/>
            <a:r>
              <a:rPr lang="hr-HR" sz="2400" dirty="0"/>
              <a:t>Pošaljite na </a:t>
            </a:r>
            <a:r>
              <a:rPr lang="hr-HR" sz="2400"/>
              <a:t>e-mail </a:t>
            </a:r>
          </a:p>
          <a:p>
            <a:pPr lvl="1"/>
            <a:r>
              <a:rPr lang="hr-HR" sz="2400" dirty="0"/>
              <a:t>Ime, prezime učenika, razred, predmet i datum unosa ocjene.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E632EF6-8694-49E4-BC67-6595914EA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5607844"/>
            <a:ext cx="7792552" cy="11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69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8C5DA-2E79-4FF6-98AB-2AC39480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0933" y="0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Grupni unos ocjena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5B5705-B7E6-4017-8CDD-8E9D943D5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712" y="654636"/>
            <a:ext cx="10151552" cy="59445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600" dirty="0"/>
              <a:t>Imenik</a:t>
            </a:r>
          </a:p>
          <a:p>
            <a:pPr lvl="1"/>
            <a:r>
              <a:rPr lang="hr-HR" sz="3200" dirty="0"/>
              <a:t>Izbornik</a:t>
            </a:r>
          </a:p>
          <a:p>
            <a:pPr lvl="1"/>
            <a:r>
              <a:rPr lang="hr-HR" sz="3200" dirty="0"/>
              <a:t>Odaberite element:</a:t>
            </a:r>
          </a:p>
          <a:p>
            <a:pPr lvl="1"/>
            <a:r>
              <a:rPr lang="hr-HR" sz="3200" dirty="0"/>
              <a:t>Datum:</a:t>
            </a:r>
          </a:p>
          <a:p>
            <a:pPr lvl="1"/>
            <a:r>
              <a:rPr lang="hr-HR" sz="3200" dirty="0"/>
              <a:t>Bilješka: Baze /30 – kopiraj</a:t>
            </a:r>
          </a:p>
          <a:p>
            <a:pPr lvl="1"/>
            <a:r>
              <a:rPr lang="hr-HR" sz="3200" dirty="0"/>
              <a:t>Nakon što sve unesete kliknite UNESI</a:t>
            </a:r>
          </a:p>
          <a:p>
            <a:pPr lvl="1"/>
            <a:r>
              <a:rPr lang="hr-HR" sz="3200" dirty="0"/>
              <a:t>Provjerite i ukoliko je sve u redu kliknite UNESI</a:t>
            </a:r>
          </a:p>
          <a:p>
            <a:pPr lvl="1"/>
            <a:r>
              <a:rPr lang="hr-HR" sz="3200" dirty="0"/>
              <a:t>Datum unosa ocjena mora biti datum pisanja ispita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541825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C59DA4-A1F6-46EE-BA03-7F98EB45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340418" y="3440551"/>
            <a:ext cx="7958331" cy="1077229"/>
          </a:xfrm>
        </p:spPr>
        <p:txBody>
          <a:bodyPr/>
          <a:lstStyle/>
          <a:p>
            <a:pPr algn="ctr"/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Zapisnici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CE8FBC-072F-4C25-BB79-61DFE344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11" y="0"/>
            <a:ext cx="10403457" cy="6858000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/>
              <a:t>Zapisnici: Roditeljski sastanak, Sjednica razrednog / nastavničkog vijeća na polugodištu ili kraju godine, sastanci razrednika, sjednica aktiva</a:t>
            </a:r>
          </a:p>
          <a:p>
            <a:r>
              <a:rPr lang="hr-HR" sz="2800" dirty="0"/>
              <a:t>Nazočnost roditelja na roditeljskim sastancima i pojedinačni razgovori</a:t>
            </a:r>
          </a:p>
          <a:p>
            <a:r>
              <a:rPr lang="hr-HR" sz="2800" dirty="0"/>
              <a:t>Podaci o suradnji s roditeljima i ostalim odgojnim činiteljima</a:t>
            </a:r>
          </a:p>
          <a:p>
            <a:r>
              <a:rPr lang="hr-HR" sz="2800" dirty="0"/>
              <a:t>Podaci o radu razrednog vijeća</a:t>
            </a:r>
          </a:p>
          <a:p>
            <a:r>
              <a:rPr lang="hr-HR" sz="2800" dirty="0"/>
              <a:t>Prehrana učenika (obrok)</a:t>
            </a:r>
          </a:p>
          <a:p>
            <a:r>
              <a:rPr lang="hr-HR" sz="2800" dirty="0"/>
              <a:t>Zdravstvena i socijalna zaštita učenika</a:t>
            </a:r>
          </a:p>
          <a:p>
            <a:r>
              <a:rPr lang="hr-HR" sz="2800" dirty="0"/>
              <a:t>Podaci o ostvarivanju plana razrednog odjela</a:t>
            </a:r>
          </a:p>
          <a:p>
            <a:r>
              <a:rPr lang="hr-HR" sz="2800" dirty="0"/>
              <a:t>Kulturna i društvena djelatnost</a:t>
            </a:r>
          </a:p>
          <a:p>
            <a:r>
              <a:rPr lang="hr-HR" sz="2800" dirty="0"/>
              <a:t>Podaci o uspjehu i vladanju učenika</a:t>
            </a:r>
          </a:p>
        </p:txBody>
      </p:sp>
    </p:spTree>
    <p:extLst>
      <p:ext uri="{BB962C8B-B14F-4D97-AF65-F5344CB8AC3E}">
        <p14:creationId xmlns:p14="http://schemas.microsoft.com/office/powerpoint/2010/main" val="102758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Prijava u sustav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1154" y="1751671"/>
            <a:ext cx="9498985" cy="3997828"/>
          </a:xfrm>
        </p:spPr>
        <p:txBody>
          <a:bodyPr>
            <a:normAutofit/>
          </a:bodyPr>
          <a:lstStyle/>
          <a:p>
            <a:r>
              <a:rPr lang="hr-HR" sz="3200" dirty="0">
                <a:hlinkClick r:id="rId2"/>
              </a:rPr>
              <a:t>https://e-dnevnik-test.skole.hr/</a:t>
            </a:r>
            <a:r>
              <a:rPr lang="hr-HR" sz="3200" dirty="0"/>
              <a:t> - testna baza – služi za vježbanje</a:t>
            </a:r>
          </a:p>
          <a:p>
            <a:endParaRPr lang="hr-HR" sz="3200" dirty="0"/>
          </a:p>
          <a:p>
            <a:r>
              <a:rPr lang="hr-HR" sz="3200" dirty="0">
                <a:hlinkClick r:id="rId3"/>
              </a:rPr>
              <a:t>https://e-dnevnik.skole.hr/</a:t>
            </a:r>
            <a:r>
              <a:rPr lang="hr-HR" sz="3200" dirty="0"/>
              <a:t> - e-Dnevnik</a:t>
            </a:r>
          </a:p>
        </p:txBody>
      </p:sp>
    </p:spTree>
    <p:extLst>
      <p:ext uri="{BB962C8B-B14F-4D97-AF65-F5344CB8AC3E}">
        <p14:creationId xmlns:p14="http://schemas.microsoft.com/office/powerpoint/2010/main" val="186061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Prijava u sustav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019" y="1714635"/>
            <a:ext cx="9388646" cy="4490222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2169DB6D-F1BA-4136-B162-DA0FC1168694}"/>
              </a:ext>
            </a:extLst>
          </p:cNvPr>
          <p:cNvSpPr txBox="1"/>
          <p:nvPr/>
        </p:nvSpPr>
        <p:spPr>
          <a:xfrm>
            <a:off x="1475116" y="1191415"/>
            <a:ext cx="4980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hlinkClick r:id="rId3"/>
              </a:rPr>
              <a:t>https://e-dnevnik-test.skole.hr/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973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F9013E-CC6F-4451-90C1-FBD649C6E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Razrednici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08E08F-AF6D-4723-9388-6268915A16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486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3EE760-DF02-4485-AD2F-DF790606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41" y="307724"/>
            <a:ext cx="7958331" cy="1077229"/>
          </a:xfrm>
        </p:spPr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2F3FA4-D0DC-4EDA-8E02-45B3F27E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072" y="120770"/>
            <a:ext cx="10058400" cy="6737230"/>
          </a:xfrm>
        </p:spPr>
        <p:txBody>
          <a:bodyPr>
            <a:normAutofit/>
          </a:bodyPr>
          <a:lstStyle/>
          <a:p>
            <a:r>
              <a:rPr lang="hr-HR" sz="2800" dirty="0"/>
              <a:t>Odabir razredne knjige</a:t>
            </a:r>
          </a:p>
          <a:p>
            <a:r>
              <a:rPr lang="hr-HR" sz="2800" dirty="0"/>
              <a:t>Dodjeljivanje rednih brojeva učenicima</a:t>
            </a:r>
          </a:p>
          <a:p>
            <a:r>
              <a:rPr lang="hr-HR" sz="2800" dirty="0"/>
              <a:t>Dodavanje predmeta</a:t>
            </a:r>
          </a:p>
          <a:p>
            <a:r>
              <a:rPr lang="hr-HR" sz="2800" dirty="0"/>
              <a:t>Dodavanje nastavnika</a:t>
            </a:r>
          </a:p>
          <a:p>
            <a:r>
              <a:rPr lang="hr-HR" sz="2800" dirty="0"/>
              <a:t>Uređivanje predmeta</a:t>
            </a:r>
          </a:p>
          <a:p>
            <a:r>
              <a:rPr lang="hr-HR" sz="2800" dirty="0"/>
              <a:t>Zadatak</a:t>
            </a:r>
          </a:p>
          <a:p>
            <a:r>
              <a:rPr lang="hr-HR" sz="2800" dirty="0"/>
              <a:t>Dodavanje radnog tjedna</a:t>
            </a:r>
          </a:p>
          <a:p>
            <a:r>
              <a:rPr lang="hr-HR" sz="2800" dirty="0"/>
              <a:t>Dodavanje radnih dana</a:t>
            </a:r>
          </a:p>
        </p:txBody>
      </p:sp>
    </p:spTree>
    <p:extLst>
      <p:ext uri="{BB962C8B-B14F-4D97-AF65-F5344CB8AC3E}">
        <p14:creationId xmlns:p14="http://schemas.microsoft.com/office/powerpoint/2010/main" val="263385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25CF5F-AE7E-42AD-8D63-C970E776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57" y="238713"/>
            <a:ext cx="7958331" cy="1077229"/>
          </a:xfrm>
        </p:spPr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Odabir razredne knjige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6E370E-E776-4804-8D17-FCFCFB0E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/>
              <a:t>Odabrati željenu razrednu </a:t>
            </a:r>
            <a:r>
              <a:rPr lang="hr-HR" sz="2800" dirty="0"/>
              <a:t>knjigu</a:t>
            </a:r>
          </a:p>
        </p:txBody>
      </p:sp>
    </p:spTree>
    <p:extLst>
      <p:ext uri="{BB962C8B-B14F-4D97-AF65-F5344CB8AC3E}">
        <p14:creationId xmlns:p14="http://schemas.microsoft.com/office/powerpoint/2010/main" val="211521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1AD64B-07C8-46D0-AD70-BB2E0AA5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132" y="66935"/>
            <a:ext cx="8982879" cy="1077229"/>
          </a:xfrm>
        </p:spPr>
        <p:txBody>
          <a:bodyPr/>
          <a:lstStyle/>
          <a:p>
            <a:r>
              <a:rPr lang="hr-H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Dodjeljivanje rednih brojeva učenicima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55B7C8-2AA0-4D69-A49F-DEEF5994C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888" y="66935"/>
            <a:ext cx="1111944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dirty="0"/>
              <a:t>Kliknuti na imenik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/>
              <a:t>Izbornik </a:t>
            </a:r>
            <a:r>
              <a:rPr lang="hr-HR" sz="2400" dirty="0"/>
              <a:t>(</a:t>
            </a:r>
            <a:r>
              <a:rPr lang="hr-HR" sz="2400" b="1" dirty="0"/>
              <a:t>DESNO GORE </a:t>
            </a:r>
            <a:r>
              <a:rPr lang="hr-HR" sz="2400" dirty="0"/>
              <a:t>- 3 crtice) i odabrati </a:t>
            </a:r>
            <a:r>
              <a:rPr lang="hr-HR" sz="2400" b="1" dirty="0"/>
              <a:t>administracija učenika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/>
              <a:t>Izbornik</a:t>
            </a:r>
            <a:r>
              <a:rPr lang="hr-HR" sz="2400" dirty="0"/>
              <a:t> (3 crtice) i odabrati </a:t>
            </a:r>
            <a:r>
              <a:rPr lang="hr-HR" sz="2400" b="1" dirty="0"/>
              <a:t>dodjeli redne brojeve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9C2F2B-A4C1-491C-A592-B6F0AE5CF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3454968"/>
            <a:ext cx="5838825" cy="3361309"/>
          </a:xfrm>
          <a:prstGeom prst="rect">
            <a:avLst/>
          </a:prstGeo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233A6E99-3F42-4B88-BE1F-B80F97D887AD}"/>
              </a:ext>
            </a:extLst>
          </p:cNvPr>
          <p:cNvSpPr/>
          <p:nvPr/>
        </p:nvSpPr>
        <p:spPr>
          <a:xfrm>
            <a:off x="396814" y="3536830"/>
            <a:ext cx="641411" cy="3105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926565B2-E606-4F74-B72D-4BD8E34F3593}"/>
              </a:ext>
            </a:extLst>
          </p:cNvPr>
          <p:cNvSpPr/>
          <p:nvPr/>
        </p:nvSpPr>
        <p:spPr>
          <a:xfrm>
            <a:off x="4239883" y="5378396"/>
            <a:ext cx="1856117" cy="3409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B4288230-FE9A-4252-9E09-365F98154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126" y="3436083"/>
            <a:ext cx="2857500" cy="2971800"/>
          </a:xfrm>
          <a:prstGeom prst="rect">
            <a:avLst/>
          </a:prstGeom>
        </p:spPr>
      </p:pic>
      <p:sp>
        <p:nvSpPr>
          <p:cNvPr id="9" name="Elipsa 8">
            <a:extLst>
              <a:ext uri="{FF2B5EF4-FFF2-40B4-BE49-F238E27FC236}">
                <a16:creationId xmlns:a16="http://schemas.microsoft.com/office/drawing/2014/main" id="{F84DE649-1E37-4075-A8EE-6FC32F7D33A2}"/>
              </a:ext>
            </a:extLst>
          </p:cNvPr>
          <p:cNvSpPr/>
          <p:nvPr/>
        </p:nvSpPr>
        <p:spPr>
          <a:xfrm>
            <a:off x="4002657" y="3430226"/>
            <a:ext cx="387653" cy="417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3DC1D4E0-9571-4B64-B758-ADF54F3477E2}"/>
              </a:ext>
            </a:extLst>
          </p:cNvPr>
          <p:cNvSpPr/>
          <p:nvPr/>
        </p:nvSpPr>
        <p:spPr>
          <a:xfrm>
            <a:off x="8120605" y="3430226"/>
            <a:ext cx="514437" cy="4952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AE7C6F59-7252-4B93-970E-D4F8890F0A4E}"/>
              </a:ext>
            </a:extLst>
          </p:cNvPr>
          <p:cNvSpPr/>
          <p:nvPr/>
        </p:nvSpPr>
        <p:spPr>
          <a:xfrm>
            <a:off x="8729122" y="5378396"/>
            <a:ext cx="2258504" cy="5635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7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BF24D3-E5F7-487A-A7AF-15C08D91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537" y="35579"/>
            <a:ext cx="7958331" cy="1077229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Dodavanje predmeta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63C5F4-0916-4E69-9B63-4250E1CB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21" y="747323"/>
            <a:ext cx="10167666" cy="611067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b="1" dirty="0"/>
              <a:t>Imenik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b="1" dirty="0"/>
              <a:t>Izbornik</a:t>
            </a:r>
            <a:r>
              <a:rPr lang="hr-HR" sz="2800" dirty="0"/>
              <a:t> (3 crtice) i odabrati </a:t>
            </a:r>
            <a:r>
              <a:rPr lang="hr-HR" sz="2800" b="1" dirty="0"/>
              <a:t>administracija predmeta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Gore kliknuti na </a:t>
            </a:r>
            <a:r>
              <a:rPr lang="hr-HR" sz="2800" b="1" dirty="0"/>
              <a:t>Dodaj predmet</a:t>
            </a:r>
          </a:p>
          <a:p>
            <a:pPr lvl="1"/>
            <a:r>
              <a:rPr lang="hr-HR" sz="2400" dirty="0"/>
              <a:t>Predmet: Engleski jezik</a:t>
            </a:r>
          </a:p>
          <a:p>
            <a:pPr lvl="1"/>
            <a:r>
              <a:rPr lang="hr-HR" sz="2400" dirty="0"/>
              <a:t>Smjer: Redoviti program uz individualizirani pristup i/ili redovni program</a:t>
            </a:r>
          </a:p>
          <a:p>
            <a:pPr lvl="1"/>
            <a:r>
              <a:rPr lang="hr-HR" sz="2400" dirty="0"/>
              <a:t>Vrsta</a:t>
            </a:r>
            <a:r>
              <a:rPr lang="hr-HR" sz="2400"/>
              <a:t>: redovni</a:t>
            </a:r>
            <a:endParaRPr lang="hr-HR" sz="2400" dirty="0"/>
          </a:p>
          <a:p>
            <a:pPr lvl="1"/>
            <a:r>
              <a:rPr lang="hr-HR" sz="2400" dirty="0"/>
              <a:t>Strani jezik: 1. strani jezik</a:t>
            </a:r>
          </a:p>
          <a:p>
            <a:pPr lvl="1"/>
            <a:r>
              <a:rPr lang="hr-HR" sz="2400" dirty="0"/>
              <a:t>Predmet se održava: cijela godina</a:t>
            </a:r>
          </a:p>
          <a:p>
            <a:pPr lvl="1"/>
            <a:r>
              <a:rPr lang="hr-HR" sz="2400" dirty="0"/>
              <a:t>Planirani sati: 45/105 – za predmete od 3 sata tjedno</a:t>
            </a:r>
          </a:p>
          <a:p>
            <a:pPr lvl="1"/>
            <a:r>
              <a:rPr lang="hr-HR" sz="2400" dirty="0"/>
              <a:t>Dodaj predmet svim učenicima: DA</a:t>
            </a:r>
          </a:p>
          <a:p>
            <a:pPr lvl="1"/>
            <a:r>
              <a:rPr lang="hr-HR" sz="2400" dirty="0"/>
              <a:t>Nastava u kući: NE</a:t>
            </a:r>
          </a:p>
          <a:p>
            <a:endParaRPr lang="hr-HR" sz="2800" dirty="0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01955FD6-EF25-46A0-BB6F-23EAA8DFE074}"/>
              </a:ext>
            </a:extLst>
          </p:cNvPr>
          <p:cNvSpPr txBox="1">
            <a:spLocks/>
          </p:cNvSpPr>
          <p:nvPr/>
        </p:nvSpPr>
        <p:spPr>
          <a:xfrm>
            <a:off x="8600534" y="3802661"/>
            <a:ext cx="3036498" cy="2777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1 sat – 15/35</a:t>
            </a:r>
          </a:p>
          <a:p>
            <a:r>
              <a:rPr lang="hr-HR" dirty="0"/>
              <a:t>2 sata – 30/70</a:t>
            </a:r>
          </a:p>
          <a:p>
            <a:r>
              <a:rPr lang="hr-HR" dirty="0"/>
              <a:t>3 sata – 45/105</a:t>
            </a:r>
          </a:p>
          <a:p>
            <a:r>
              <a:rPr lang="hr-HR" dirty="0"/>
              <a:t>4 sata – 60/140</a:t>
            </a:r>
          </a:p>
          <a:p>
            <a:r>
              <a:rPr lang="hr-HR" dirty="0"/>
              <a:t>5 sati – 75/175</a:t>
            </a:r>
          </a:p>
        </p:txBody>
      </p:sp>
    </p:spTree>
    <p:extLst>
      <p:ext uri="{BB962C8B-B14F-4D97-AF65-F5344CB8AC3E}">
        <p14:creationId xmlns:p14="http://schemas.microsoft.com/office/powerpoint/2010/main" val="1208677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Prilagođeno 3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FFFFFF"/>
      </a:accent1>
      <a:accent2>
        <a:srgbClr val="FFFFFF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FFFFFF"/>
      </a:hlink>
      <a:folHlink>
        <a:srgbClr val="6D85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221</TotalTime>
  <Words>787</Words>
  <Application>Microsoft Office PowerPoint</Application>
  <PresentationFormat>Široki zaslon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Arial</vt:lpstr>
      <vt:lpstr>MS Shell Dlg 2</vt:lpstr>
      <vt:lpstr>Wingdings</vt:lpstr>
      <vt:lpstr>Wingdings 3</vt:lpstr>
      <vt:lpstr>Madison</vt:lpstr>
      <vt:lpstr>e-Dnevnik</vt:lpstr>
      <vt:lpstr>Korisnici e-Dnevnika</vt:lpstr>
      <vt:lpstr>Prijava u sustav</vt:lpstr>
      <vt:lpstr>Prijava u sustav</vt:lpstr>
      <vt:lpstr>Razrednici</vt:lpstr>
      <vt:lpstr>Sadržaj</vt:lpstr>
      <vt:lpstr>Odabir razredne knjige</vt:lpstr>
      <vt:lpstr>Dodjeljivanje rednih brojeva učenicima</vt:lpstr>
      <vt:lpstr>Dodavanje predmeta</vt:lpstr>
      <vt:lpstr>Dodavanje nastavnika</vt:lpstr>
      <vt:lpstr>Uređivanje predmeta</vt:lpstr>
      <vt:lpstr>Zadatak</vt:lpstr>
      <vt:lpstr>Dodavanje radnog tjedna</vt:lpstr>
      <vt:lpstr>Dodavanje radnih dana</vt:lpstr>
      <vt:lpstr>Nastavnici</vt:lpstr>
      <vt:lpstr>Sadržaj</vt:lpstr>
      <vt:lpstr>Unos sata</vt:lpstr>
      <vt:lpstr>Unos izostanaka</vt:lpstr>
      <vt:lpstr>Zadatak</vt:lpstr>
      <vt:lpstr>Opravdavanje izostanaka</vt:lpstr>
      <vt:lpstr>Dodavanje elemenata ocjenjivanja</vt:lpstr>
      <vt:lpstr>Unos ocjena</vt:lpstr>
      <vt:lpstr>Brisanje ocjena</vt:lpstr>
      <vt:lpstr>Grupni unos ocjena</vt:lpstr>
      <vt:lpstr>Zapisnici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E-Dnevnik</dc:title>
  <dc:creator>Neven Kudumija</dc:creator>
  <cp:lastModifiedBy>Neven Kudumija</cp:lastModifiedBy>
  <cp:revision>44</cp:revision>
  <dcterms:created xsi:type="dcterms:W3CDTF">2017-08-22T14:27:58Z</dcterms:created>
  <dcterms:modified xsi:type="dcterms:W3CDTF">2017-09-01T19:01:33Z</dcterms:modified>
</cp:coreProperties>
</file>